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70" r:id="rId5"/>
    <p:sldId id="271" r:id="rId6"/>
    <p:sldId id="272" r:id="rId7"/>
    <p:sldId id="274" r:id="rId8"/>
    <p:sldId id="275" r:id="rId9"/>
    <p:sldId id="276" r:id="rId10"/>
    <p:sldId id="281" r:id="rId11"/>
    <p:sldId id="284" r:id="rId12"/>
    <p:sldId id="287" r:id="rId13"/>
    <p:sldId id="288" r:id="rId14"/>
    <p:sldId id="283" r:id="rId15"/>
    <p:sldId id="277" r:id="rId16"/>
    <p:sldId id="285" r:id="rId17"/>
    <p:sldId id="289" r:id="rId18"/>
    <p:sldId id="262" r:id="rId19"/>
    <p:sldId id="278" r:id="rId20"/>
    <p:sldId id="286" r:id="rId21"/>
    <p:sldId id="266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18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704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6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74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69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942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40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56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23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873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08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3E409-46D9-42B6-A244-A783014819E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5E0E3-2C71-4745-83A0-4495CB96C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52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/>
          <a:lstStyle/>
          <a:p>
            <a:r>
              <a:rPr lang="ru-RU" dirty="0" smtClean="0"/>
              <a:t>Границы объектов археологического наследия, расположенных на Охтинском мысу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42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охраняется на Охтинском мысе?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782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РАБОЧАЯ ГРУППА </a:t>
            </a:r>
            <a:r>
              <a:rPr lang="ru-RU" dirty="0"/>
              <a:t>СОВЕТА ПО КУЛЬТУРНОМУ НАСЛЕДИЮ ПРИ ПРАВИТЕЛЬСТВЕ САНКТ-ПЕТЕРБУРГА ПО РАБОТЕ С ДОКУМЕНТАЦИЕЙ ОБЪЕКТОВ АРХЕОЛОГИЧЕСКОГО НАСЛЕДИЯ НА ОХТИНСКОМ МЫСУ И ОПРЕДЕЛЕНИЮ ИХ </a:t>
            </a:r>
            <a:r>
              <a:rPr lang="ru-RU" dirty="0" smtClean="0"/>
              <a:t>ГРАНИЦ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2013 г.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024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178" y="0"/>
            <a:ext cx="469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4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420888"/>
            <a:ext cx="82633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 2014 г. подготовлена ГИКЭ по заказу ВООПИК</a:t>
            </a:r>
          </a:p>
          <a:p>
            <a:r>
              <a:rPr lang="ru-RU" sz="2800" dirty="0" smtClean="0"/>
              <a:t>Авторы экспертизы: Н.М. Петухова, С.В. Трояновский, М.С. </a:t>
            </a:r>
            <a:r>
              <a:rPr lang="ru-RU" sz="2800" dirty="0" err="1" smtClean="0"/>
              <a:t>Штиглиц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В основу ГИКЭ были положены материалы Рабочей группы 2013 г. Однако эта экспертиза дважды в 2014 и 2015 гг. отвергалась МК РФ по надуманным, чисто формальным, а не содержательным предлогам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67622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80139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Вместо этого по заказу ООО </a:t>
            </a:r>
            <a:r>
              <a:rPr lang="ru-RU" dirty="0" err="1" smtClean="0"/>
              <a:t>ГородЪ</a:t>
            </a:r>
            <a:r>
              <a:rPr lang="ru-RU" dirty="0" smtClean="0"/>
              <a:t> казанским экспертом</a:t>
            </a:r>
          </a:p>
          <a:p>
            <a:r>
              <a:rPr lang="ru-RU" dirty="0"/>
              <a:t>г</a:t>
            </a:r>
            <a:r>
              <a:rPr lang="ru-RU" dirty="0" smtClean="0"/>
              <a:t>-ном </a:t>
            </a:r>
            <a:r>
              <a:rPr lang="ru-RU" dirty="0" err="1" smtClean="0"/>
              <a:t>Ситдиковым</a:t>
            </a:r>
            <a:r>
              <a:rPr lang="ru-RU" dirty="0" smtClean="0"/>
              <a:t>, </a:t>
            </a:r>
            <a:r>
              <a:rPr lang="en-US" dirty="0"/>
              <a:t> </a:t>
            </a:r>
            <a:r>
              <a:rPr lang="ru-RU" dirty="0" smtClean="0"/>
              <a:t>была подготовлена альтернативная экспертиза, </a:t>
            </a:r>
            <a:r>
              <a:rPr lang="ru-RU" dirty="0" smtClean="0"/>
              <a:t>которая </a:t>
            </a:r>
            <a:r>
              <a:rPr lang="ru-RU" dirty="0" smtClean="0"/>
              <a:t>была одобрена в 2018 г. на заседании НКУАН ИКОМОС, в 2019 на заседании ЦС ИКОМОС, и после этого принята МК РФ. На основе этой экспертизы, несмотря на шквал критики в ее адрес, был выпущен</a:t>
            </a:r>
          </a:p>
          <a:p>
            <a:r>
              <a:rPr lang="ru-RU" dirty="0" smtClean="0"/>
              <a:t>приказ МК РФ, закрепивший действующие ныне границы объектов археологического наследия на Охтинском мысе.</a:t>
            </a:r>
          </a:p>
          <a:p>
            <a:r>
              <a:rPr lang="ru-RU" dirty="0" smtClean="0"/>
              <a:t>Попытки оспорить эту экспертизу и этот приказ в судах пока оказались безуспешными.</a:t>
            </a:r>
          </a:p>
          <a:p>
            <a:r>
              <a:rPr lang="ru-RU" dirty="0" smtClean="0"/>
              <a:t>В связи с этим возникла необходимость проведения анализа границ  объектов археологического наследия, определенных по выводам РГ по культурному наследию, двумя ГИКЭ ВООПИК и экспертизой г-на </a:t>
            </a:r>
            <a:r>
              <a:rPr lang="ru-RU" dirty="0" err="1" smtClean="0"/>
              <a:t>Ситдикова</a:t>
            </a:r>
            <a:r>
              <a:rPr lang="ru-RU" dirty="0" smtClean="0"/>
              <a:t>. Эта работа была</a:t>
            </a:r>
          </a:p>
          <a:p>
            <a:r>
              <a:rPr lang="ru-RU" dirty="0" smtClean="0"/>
              <a:t>Выполнена группой сотрудников сектора архитектурной-археологии ГЭ (О.М. </a:t>
            </a:r>
            <a:r>
              <a:rPr lang="ru-RU" dirty="0" err="1" smtClean="0"/>
              <a:t>Иоаннисян</a:t>
            </a:r>
            <a:r>
              <a:rPr lang="ru-RU" dirty="0" smtClean="0"/>
              <a:t>, В.Н. Матвеев) и П.Е. Сорокиным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025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178" y="0"/>
            <a:ext cx="469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99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787" y="-764540"/>
            <a:ext cx="5940425" cy="838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67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54" y="0"/>
            <a:ext cx="5085265" cy="626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88254" y="6525344"/>
            <a:ext cx="4220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Новгородское городище на плане 2013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165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00">
            <a:off x="1970040" y="133461"/>
            <a:ext cx="4480044" cy="5904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67744" y="6237312"/>
            <a:ext cx="2729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То же на плане </a:t>
            </a:r>
            <a:r>
              <a:rPr lang="ru-RU" dirty="0" err="1" smtClean="0"/>
              <a:t>Ситдикова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6688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54" y="0"/>
            <a:ext cx="4851457" cy="597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728" y="6237312"/>
            <a:ext cx="2996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prstClr val="black"/>
                </a:solidFill>
              </a:rPr>
              <a:t>Ландскрона</a:t>
            </a:r>
            <a:r>
              <a:rPr lang="ru-RU" dirty="0" smtClean="0">
                <a:solidFill>
                  <a:prstClr val="black"/>
                </a:solidFill>
              </a:rPr>
              <a:t> на плане 2013 г.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707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2" y="548640"/>
            <a:ext cx="8662416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94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" y="655320"/>
            <a:ext cx="8339328" cy="554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77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00">
            <a:off x="1970048" y="336542"/>
            <a:ext cx="4451711" cy="586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67744" y="6381328"/>
            <a:ext cx="2729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То же на плане </a:t>
            </a:r>
            <a:r>
              <a:rPr lang="ru-RU" dirty="0" err="1" smtClean="0">
                <a:solidFill>
                  <a:prstClr val="black"/>
                </a:solidFill>
              </a:rPr>
              <a:t>Ситдикова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970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04864"/>
            <a:ext cx="89697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Рвы </a:t>
            </a:r>
            <a:r>
              <a:rPr lang="ru-RU" sz="2400" b="1" dirty="0" err="1" smtClean="0"/>
              <a:t>Ландскроны</a:t>
            </a:r>
            <a:r>
              <a:rPr lang="ru-RU" sz="2400" b="1" dirty="0" smtClean="0"/>
              <a:t> реально сохранились в </a:t>
            </a:r>
          </a:p>
          <a:p>
            <a:pPr algn="ctr"/>
            <a:r>
              <a:rPr lang="ru-RU" sz="2400" b="1" dirty="0"/>
              <a:t>з</a:t>
            </a:r>
            <a:r>
              <a:rPr lang="ru-RU" sz="2400" b="1" dirty="0" smtClean="0"/>
              <a:t>аконсервированном (засыпанном) виде, однако на плане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400" b="1" dirty="0" err="1" smtClean="0"/>
              <a:t>Ситдикова</a:t>
            </a:r>
            <a:r>
              <a:rPr lang="ru-RU" sz="2400" b="1" dirty="0" smtClean="0"/>
              <a:t> </a:t>
            </a:r>
          </a:p>
          <a:p>
            <a:pPr algn="ctr"/>
            <a:r>
              <a:rPr lang="ru-RU" sz="2400" b="1" dirty="0" err="1" smtClean="0"/>
              <a:t>Ландскрона</a:t>
            </a:r>
            <a:r>
              <a:rPr lang="ru-RU" sz="2400" b="1" dirty="0" smtClean="0"/>
              <a:t> полностью исчезает из границ охраняемого </a:t>
            </a:r>
          </a:p>
          <a:p>
            <a:pPr algn="ctr"/>
            <a:r>
              <a:rPr lang="ru-RU" sz="2400" b="1" dirty="0" smtClean="0"/>
              <a:t>объекта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09236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54" y="0"/>
            <a:ext cx="4880683" cy="601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4" y="6381328"/>
            <a:ext cx="2848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Ниеншанц</a:t>
            </a:r>
            <a:r>
              <a:rPr lang="ru-RU" dirty="0" smtClean="0"/>
              <a:t> на плане 2013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9964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752856"/>
            <a:ext cx="8046720" cy="53522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600" y="6381328"/>
            <a:ext cx="5750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Реальная сохранность оснований бастионов </a:t>
            </a:r>
            <a:r>
              <a:rPr lang="ru-RU" dirty="0" err="1" smtClean="0"/>
              <a:t>Ниеншанца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8862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035" y="0"/>
            <a:ext cx="4780531" cy="6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23728" y="6486708"/>
            <a:ext cx="489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Ниеншанц</a:t>
            </a:r>
            <a:r>
              <a:rPr lang="ru-RU" dirty="0" smtClean="0"/>
              <a:t> на плане </a:t>
            </a:r>
            <a:r>
              <a:rPr lang="ru-RU" dirty="0" err="1" smtClean="0"/>
              <a:t>Ситдикова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989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204864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 </a:t>
            </a:r>
            <a:r>
              <a:rPr lang="ru-RU" sz="2400" b="1" dirty="0" err="1" smtClean="0"/>
              <a:t>Ситдикову</a:t>
            </a:r>
            <a:r>
              <a:rPr lang="ru-RU" sz="2400" b="1" dirty="0" smtClean="0"/>
              <a:t> большая часть реально сохранившихся фортификаций </a:t>
            </a:r>
            <a:r>
              <a:rPr lang="ru-RU" sz="2400" b="1" dirty="0" err="1" smtClean="0"/>
              <a:t>Ниеншанца</a:t>
            </a:r>
            <a:r>
              <a:rPr lang="ru-RU" sz="2400" b="1" dirty="0" smtClean="0"/>
              <a:t> находится  за пределами охраняемой территории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80726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868" y="14813"/>
            <a:ext cx="4164087" cy="6084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5776" y="6381328"/>
            <a:ext cx="2290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Сводный план 2013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479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464" y="260648"/>
            <a:ext cx="4452727" cy="586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840" y="630932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Сводный план по </a:t>
            </a:r>
            <a:r>
              <a:rPr lang="ru-RU" dirty="0" err="1" smtClean="0"/>
              <a:t>Ситдикову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1010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96752"/>
            <a:ext cx="774737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Проведенный анализ показывает, что границы объекта археологического</a:t>
            </a:r>
          </a:p>
          <a:p>
            <a:r>
              <a:rPr lang="ru-RU" dirty="0" smtClean="0"/>
              <a:t> наследия на Охтинском </a:t>
            </a:r>
            <a:r>
              <a:rPr lang="ru-RU" dirty="0" smtClean="0"/>
              <a:t>мысу, устанавливаемые</a:t>
            </a:r>
          </a:p>
          <a:p>
            <a:r>
              <a:rPr lang="ru-RU" dirty="0" smtClean="0"/>
              <a:t>Экспертизой </a:t>
            </a:r>
            <a:r>
              <a:rPr lang="ru-RU" dirty="0" err="1" smtClean="0"/>
              <a:t>Ситдикова</a:t>
            </a:r>
            <a:r>
              <a:rPr lang="ru-RU" smtClean="0"/>
              <a:t>, </a:t>
            </a:r>
            <a:r>
              <a:rPr lang="ru-RU" smtClean="0"/>
              <a:t> учитывают </a:t>
            </a:r>
            <a:r>
              <a:rPr lang="ru-RU" dirty="0" smtClean="0"/>
              <a:t>не их реальное состояние, а </a:t>
            </a:r>
          </a:p>
          <a:p>
            <a:r>
              <a:rPr lang="ru-RU" dirty="0"/>
              <a:t>и</a:t>
            </a:r>
            <a:r>
              <a:rPr lang="ru-RU" dirty="0" smtClean="0"/>
              <a:t>нтересы инвестора.</a:t>
            </a:r>
          </a:p>
          <a:p>
            <a:r>
              <a:rPr lang="ru-RU" dirty="0" smtClean="0"/>
              <a:t>Кроме того, следует учитывать, что представленный на рассмотрение</a:t>
            </a:r>
          </a:p>
          <a:p>
            <a:r>
              <a:rPr lang="ru-RU" dirty="0" smtClean="0"/>
              <a:t>Совета аналитический материал касается только объектов археологического</a:t>
            </a:r>
          </a:p>
          <a:p>
            <a:r>
              <a:rPr lang="ru-RU" dirty="0"/>
              <a:t>н</a:t>
            </a:r>
            <a:r>
              <a:rPr lang="ru-RU" dirty="0" smtClean="0"/>
              <a:t>аследия и не включает в себя еще один важнейший фактор – </a:t>
            </a:r>
          </a:p>
          <a:p>
            <a:r>
              <a:rPr lang="ru-RU" dirty="0" smtClean="0"/>
              <a:t>Охтинского мыса как исторического ландшафта. Весьма существенные</a:t>
            </a:r>
          </a:p>
          <a:p>
            <a:r>
              <a:rPr lang="ru-RU" dirty="0" smtClean="0"/>
              <a:t>усилия в этом направлении были предприняты и продолжают </a:t>
            </a:r>
          </a:p>
          <a:p>
            <a:r>
              <a:rPr lang="ru-RU" dirty="0" smtClean="0"/>
              <a:t>предприниматься С.Б. Горбатенко. В связи с необходимостью исполнения</a:t>
            </a:r>
          </a:p>
          <a:p>
            <a:r>
              <a:rPr lang="ru-RU" dirty="0"/>
              <a:t>п</a:t>
            </a:r>
            <a:r>
              <a:rPr lang="ru-RU" dirty="0" smtClean="0"/>
              <a:t>оручения президента эти усилия должны быть продолжены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2931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5511</TotalTime>
  <Words>382</Words>
  <Application>Microsoft Office PowerPoint</Application>
  <PresentationFormat>Экран (4:3)</PresentationFormat>
  <Paragraphs>39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Границы объектов археологического наследия, расположенных на Охтинском мысу</vt:lpstr>
      <vt:lpstr>Что охраняется на Охтинском мысе?</vt:lpstr>
      <vt:lpstr>          РАБОЧАЯ ГРУППА СОВЕТА ПО КУЛЬТУРНОМУ НАСЛЕДИЮ ПРИ ПРАВИТЕЛЬСТВЕ САНКТ-ПЕТЕРБУРГА ПО РАБОТЕ С ДОКУМЕНТАЦИЕЙ ОБЪЕКТОВ АРХЕОЛОГИЧЕСКОГО НАСЛЕДИЯ НА ОХТИНСКОМ МЫСУ И ОПРЕДЕЛЕНИЮ ИХ ГРАНИЦ  2013 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Границы объектов археологического наследия, расположенных на Охтинском мысу</dc:title>
  <dc:creator>User</dc:creator>
  <cp:lastModifiedBy>User</cp:lastModifiedBy>
  <cp:revision>40</cp:revision>
  <dcterms:created xsi:type="dcterms:W3CDTF">2021-01-18T10:30:59Z</dcterms:created>
  <dcterms:modified xsi:type="dcterms:W3CDTF">2021-02-19T11:40:08Z</dcterms:modified>
</cp:coreProperties>
</file>